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19"/>
  </p:notesMasterIdLst>
  <p:handoutMasterIdLst>
    <p:handoutMasterId r:id="rId20"/>
  </p:handoutMasterIdLst>
  <p:sldIdLst>
    <p:sldId id="325" r:id="rId2"/>
    <p:sldId id="308" r:id="rId3"/>
    <p:sldId id="257" r:id="rId4"/>
    <p:sldId id="266" r:id="rId5"/>
    <p:sldId id="258" r:id="rId6"/>
    <p:sldId id="259" r:id="rId7"/>
    <p:sldId id="272" r:id="rId8"/>
    <p:sldId id="260" r:id="rId9"/>
    <p:sldId id="274" r:id="rId10"/>
    <p:sldId id="263" r:id="rId11"/>
    <p:sldId id="264" r:id="rId12"/>
    <p:sldId id="265" r:id="rId13"/>
    <p:sldId id="262" r:id="rId14"/>
    <p:sldId id="261" r:id="rId15"/>
    <p:sldId id="271" r:id="rId16"/>
    <p:sldId id="273" r:id="rId17"/>
    <p:sldId id="270" r:id="rId1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DDF5A7-2086-40F0-997C-3C2054AE63F7}"/>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(239)</a:t>
            </a:r>
          </a:p>
        </p:txBody>
      </p:sp>
      <p:sp>
        <p:nvSpPr>
          <p:cNvPr id="3" name="Date Placeholder 2">
            <a:extLst>
              <a:ext uri="{FF2B5EF4-FFF2-40B4-BE49-F238E27FC236}">
                <a16:creationId xmlns:a16="http://schemas.microsoft.com/office/drawing/2014/main" id="{B81CF4A3-0160-4BE3-B8FD-C0F5E343A90F}"/>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12/23/2020 pm</a:t>
            </a:r>
          </a:p>
        </p:txBody>
      </p:sp>
      <p:sp>
        <p:nvSpPr>
          <p:cNvPr id="4" name="Footer Placeholder 3">
            <a:extLst>
              <a:ext uri="{FF2B5EF4-FFF2-40B4-BE49-F238E27FC236}">
                <a16:creationId xmlns:a16="http://schemas.microsoft.com/office/drawing/2014/main" id="{2D0DFDDE-AA36-4419-B675-50963C2D6736}"/>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E946E73-8464-46EB-B247-EF6BE222DA45}"/>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37B3A89E-32B4-4118-A0FB-F7CA925E338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617545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(239)</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12/23/2020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D06C2EB3-287E-4FD6-85C0-12FEB46908F5}" type="slidenum">
              <a:rPr lang="en-US" smtClean="0"/>
              <a:t>‹#›</a:t>
            </a:fld>
            <a:endParaRPr lang="en-US"/>
          </a:p>
        </p:txBody>
      </p:sp>
    </p:spTree>
    <p:extLst>
      <p:ext uri="{BB962C8B-B14F-4D97-AF65-F5344CB8AC3E}">
        <p14:creationId xmlns:p14="http://schemas.microsoft.com/office/powerpoint/2010/main" val="196200368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2B400A8-1BDF-48F9-BA11-FA2F53B04F83}"/>
              </a:ext>
            </a:extLst>
          </p:cNvPr>
          <p:cNvSpPr>
            <a:spLocks noGrp="1"/>
          </p:cNvSpPr>
          <p:nvPr>
            <p:ph type="dt" idx="1"/>
          </p:nvPr>
        </p:nvSpPr>
        <p:spPr/>
        <p:txBody>
          <a:bodyPr/>
          <a:lstStyle/>
          <a:p>
            <a:r>
              <a:rPr lang="en-US"/>
              <a:t>12/23/2020 pm</a:t>
            </a:r>
          </a:p>
        </p:txBody>
      </p:sp>
      <p:sp>
        <p:nvSpPr>
          <p:cNvPr id="6" name="Footer Placeholder 5">
            <a:extLst>
              <a:ext uri="{FF2B5EF4-FFF2-40B4-BE49-F238E27FC236}">
                <a16:creationId xmlns:a16="http://schemas.microsoft.com/office/drawing/2014/main" id="{69005A76-8D03-42A3-9ECF-ED2462A2B766}"/>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E83833D7-56D7-4535-9E41-0607E1D72082}"/>
              </a:ext>
            </a:extLst>
          </p:cNvPr>
          <p:cNvSpPr>
            <a:spLocks noGrp="1"/>
          </p:cNvSpPr>
          <p:nvPr>
            <p:ph type="hdr" sz="quarter"/>
          </p:nvPr>
        </p:nvSpPr>
        <p:spPr/>
        <p:txBody>
          <a:bodyPr/>
          <a:lstStyle/>
          <a:p>
            <a:r>
              <a:rPr lang="en-US"/>
              <a:t>Class – The Life Of Christ (239)</a:t>
            </a:r>
          </a:p>
        </p:txBody>
      </p:sp>
    </p:spTree>
    <p:extLst>
      <p:ext uri="{BB962C8B-B14F-4D97-AF65-F5344CB8AC3E}">
        <p14:creationId xmlns:p14="http://schemas.microsoft.com/office/powerpoint/2010/main" val="2520026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NewRomanPSMT"/>
              </a:rPr>
              <a:t>Moses instructed that both the adulterer and the adulteress were to be stoned. But the Jews were not permitted to carry out such capital punishments, since they were subservient to Roman rule. They wondered how the Lord would respond to this query. To their surprise he told them to go on with the execution, but with one caveat: let him that is without sin cast the first stone.</a:t>
            </a:r>
            <a:endParaRPr lang="en-US" sz="1500" dirty="0">
              <a:latin typeface="TimesNewRomanPSMT"/>
            </a:endParaRPr>
          </a:p>
          <a:p>
            <a:pPr algn="l"/>
            <a:endParaRPr lang="en-US" sz="1500" dirty="0">
              <a:latin typeface="TimesNewRomanPSMT"/>
            </a:endParaRPr>
          </a:p>
          <a:p>
            <a:pPr algn="l"/>
            <a:r>
              <a:rPr lang="en-US" sz="1500" dirty="0">
                <a:latin typeface="TimesNewRomanPSMT"/>
              </a:rPr>
              <a:t>Matt 22:15-18</a:t>
            </a:r>
          </a:p>
          <a:p>
            <a:pPr algn="l"/>
            <a:r>
              <a:rPr lang="en-US" sz="1500" dirty="0">
                <a:latin typeface="TimesNewRomanPSMT"/>
              </a:rPr>
              <a:t>Then the Pharisees went and plotted together how they might trap Him in what He said. 16 And they sent their disciples to Him, along with the Herodians, saying, "Teacher, we know that You are truthful and teach the way of God in truth, and defer to no one; for You are not partial to any. 17 "Tell us then, what do You think? Is it lawful to give a poll-tax to Caesar, or not?" 18 But Jesus perceived their malice, and said, "Why are you testing Me, you hypocrites?</a:t>
            </a:r>
          </a:p>
          <a:p>
            <a:pPr algn="l"/>
            <a:endParaRPr lang="en-US" sz="1500" dirty="0">
              <a:latin typeface="TimesNewRomanPSMT"/>
            </a:endParaRPr>
          </a:p>
          <a:p>
            <a:pPr algn="l"/>
            <a:r>
              <a:rPr lang="en-US" sz="1500" dirty="0">
                <a:latin typeface="TimesNewRomanPSMT"/>
              </a:rPr>
              <a:t>Matt. 22:23 - the Sadducees try, vs. 34 the Pharisees try again.</a:t>
            </a:r>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B1F8DCE-4457-48A4-A661-031BD13F92FD}"/>
              </a:ext>
            </a:extLst>
          </p:cNvPr>
          <p:cNvSpPr>
            <a:spLocks noGrp="1"/>
          </p:cNvSpPr>
          <p:nvPr>
            <p:ph type="dt" idx="1"/>
          </p:nvPr>
        </p:nvSpPr>
        <p:spPr/>
        <p:txBody>
          <a:bodyPr/>
          <a:lstStyle/>
          <a:p>
            <a:r>
              <a:rPr lang="en-US"/>
              <a:t>12/23/2020 pm</a:t>
            </a:r>
          </a:p>
        </p:txBody>
      </p:sp>
      <p:sp>
        <p:nvSpPr>
          <p:cNvPr id="6" name="Footer Placeholder 5">
            <a:extLst>
              <a:ext uri="{FF2B5EF4-FFF2-40B4-BE49-F238E27FC236}">
                <a16:creationId xmlns:a16="http://schemas.microsoft.com/office/drawing/2014/main" id="{BEA3B98D-38DA-437F-9B39-172E1F02DA8E}"/>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12016E52-6223-4A3F-82D5-7D965F71C73E}"/>
              </a:ext>
            </a:extLst>
          </p:cNvPr>
          <p:cNvSpPr>
            <a:spLocks noGrp="1"/>
          </p:cNvSpPr>
          <p:nvPr>
            <p:ph type="hdr" sz="quarter"/>
          </p:nvPr>
        </p:nvSpPr>
        <p:spPr/>
        <p:txBody>
          <a:bodyPr/>
          <a:lstStyle/>
          <a:p>
            <a:r>
              <a:rPr lang="en-US"/>
              <a:t>Class – The Life Of Christ (239)</a:t>
            </a:r>
          </a:p>
        </p:txBody>
      </p:sp>
    </p:spTree>
    <p:extLst>
      <p:ext uri="{BB962C8B-B14F-4D97-AF65-F5344CB8AC3E}">
        <p14:creationId xmlns:p14="http://schemas.microsoft.com/office/powerpoint/2010/main" val="3590213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12/23/2020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7928796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12/23/2020</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150529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12/23/2020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928763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12/23/2020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996576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12/23/2020</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173948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12/23/2020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9856884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12/23/2020</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5383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12/23/2020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577402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12/23/2020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644105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12/23/2020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8505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12/23/2020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5101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12/23/2020</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868147"/>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12/23/2020</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778094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12/23/2020</a:t>
            </a:fld>
            <a:endParaRPr lang="en-US" noProof="0"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30201043"/>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3" y="1931412"/>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3" y="4897054"/>
            <a:ext cx="7128364" cy="1076641"/>
          </a:xfrm>
        </p:spPr>
        <p:txBody>
          <a:bodyPr>
            <a:spAutoFit/>
          </a:bodyPr>
          <a:lstStyle/>
          <a:p>
            <a:r>
              <a:rPr lang="en-US" dirty="0"/>
              <a:t>December 23, 2020</a:t>
            </a:r>
          </a:p>
          <a:p>
            <a:r>
              <a:rPr lang="en-US" sz="2400" dirty="0"/>
              <a:t>“</a:t>
            </a:r>
            <a:r>
              <a:rPr lang="en-US" sz="2400" b="1" dirty="0"/>
              <a:t>Jesus And The Woman Taken In Adultery</a:t>
            </a:r>
            <a:r>
              <a:rPr lang="en-US" sz="2400" dirty="0"/>
              <a:t>”</a:t>
            </a:r>
          </a:p>
          <a:p>
            <a:r>
              <a:rPr lang="en-US" dirty="0"/>
              <a:t>John 8:1-11</a:t>
            </a:r>
          </a:p>
        </p:txBody>
      </p:sp>
    </p:spTree>
    <p:extLst>
      <p:ext uri="{BB962C8B-B14F-4D97-AF65-F5344CB8AC3E}">
        <p14:creationId xmlns:p14="http://schemas.microsoft.com/office/powerpoint/2010/main" val="1707568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1028700" y="1732322"/>
            <a:ext cx="7829550" cy="3601371"/>
          </a:xfrm>
        </p:spPr>
        <p:txBody>
          <a:bodyPr>
            <a:spAutoFit/>
          </a:bodyPr>
          <a:lstStyle/>
          <a:p>
            <a:pPr marL="109728" indent="0">
              <a:buNone/>
            </a:pPr>
            <a:r>
              <a:rPr lang="en-US" sz="2400" b="1" dirty="0">
                <a:solidFill>
                  <a:schemeClr val="tx1"/>
                </a:solidFill>
              </a:rPr>
              <a:t>8:3-5 – The Scribes and Pharisees had failed to have Jesus arrested during the feast of Tabernacles. (cf. 7:32, 45)</a:t>
            </a:r>
          </a:p>
          <a:p>
            <a:r>
              <a:rPr lang="en-US" sz="2400" dirty="0">
                <a:solidFill>
                  <a:schemeClr val="tx1"/>
                </a:solidFill>
              </a:rPr>
              <a:t>Now they seek to find fault with Him with reference to the Law. (cf. verse 6)</a:t>
            </a:r>
          </a:p>
          <a:p>
            <a:r>
              <a:rPr lang="en-US" sz="2400" dirty="0">
                <a:solidFill>
                  <a:schemeClr val="tx1"/>
                </a:solidFill>
              </a:rPr>
              <a:t>They bring a woman caught in the very act of adultery.</a:t>
            </a:r>
          </a:p>
          <a:p>
            <a:r>
              <a:rPr lang="en-US" sz="2400" dirty="0">
                <a:solidFill>
                  <a:schemeClr val="tx1"/>
                </a:solidFill>
              </a:rPr>
              <a:t>The Law of Moses commanded that such a person be stoned to death. (cf. Leviticus 20:10; Deuteronomy 22:22-24; Ezekiel 23:43-44, 47)</a:t>
            </a:r>
          </a:p>
        </p:txBody>
      </p:sp>
      <p:sp>
        <p:nvSpPr>
          <p:cNvPr id="6" name="Title 1">
            <a:extLst>
              <a:ext uri="{FF2B5EF4-FFF2-40B4-BE49-F238E27FC236}">
                <a16:creationId xmlns:a16="http://schemas.microsoft.com/office/drawing/2014/main" id="{37BF0E90-0361-449A-8BD8-9EF71A5EE59C}"/>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3568007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1028700" y="1484672"/>
            <a:ext cx="7848600" cy="4713919"/>
          </a:xfrm>
        </p:spPr>
        <p:txBody>
          <a:bodyPr>
            <a:spAutoFit/>
          </a:bodyPr>
          <a:lstStyle/>
          <a:p>
            <a:pPr marL="109728" indent="0">
              <a:buNone/>
            </a:pPr>
            <a:r>
              <a:rPr lang="en-US" sz="2400" dirty="0">
                <a:solidFill>
                  <a:schemeClr val="tx1"/>
                </a:solidFill>
              </a:rPr>
              <a:t>Roman law, whose dominion then governed, did not permit putting anyone to death without due process through Roman courts. (cf. John 18:28-31; 19:7)</a:t>
            </a:r>
          </a:p>
          <a:p>
            <a:r>
              <a:rPr lang="en-US" sz="2400" dirty="0">
                <a:solidFill>
                  <a:schemeClr val="tx1"/>
                </a:solidFill>
              </a:rPr>
              <a:t>In </a:t>
            </a:r>
            <a:r>
              <a:rPr lang="en-US" sz="2400" i="1" dirty="0">
                <a:solidFill>
                  <a:schemeClr val="tx1"/>
                </a:solidFill>
              </a:rPr>
              <a:t>“tempting” </a:t>
            </a:r>
            <a:r>
              <a:rPr lang="en-US" sz="2400" dirty="0">
                <a:solidFill>
                  <a:schemeClr val="tx1"/>
                </a:solidFill>
              </a:rPr>
              <a:t>Jesus they believe Jesus is in a dilemma.</a:t>
            </a:r>
            <a:r>
              <a:rPr kumimoji="0" lang="en-US" sz="2400" b="0" i="0" u="none" strike="noStrike" kern="1200" cap="none" spc="0" normalizeH="0" baseline="0" noProof="0" dirty="0">
                <a:ln>
                  <a:noFill/>
                </a:ln>
                <a:solidFill>
                  <a:schemeClr val="tx1"/>
                </a:solidFill>
                <a:effectLst/>
                <a:uLnTx/>
                <a:uFillTx/>
                <a:latin typeface="Arial"/>
                <a:ea typeface="+mn-ea"/>
                <a:cs typeface="+mn-cs"/>
              </a:rPr>
              <a:t> (John 8:6; cf. Matthew 16:1; 19:3; 22:15ff) so they might </a:t>
            </a:r>
            <a:r>
              <a:rPr kumimoji="0" lang="en-US" sz="2400" i="1" u="none" strike="noStrike" kern="1200" cap="none" spc="0" normalizeH="0" baseline="0" noProof="0" dirty="0">
                <a:ln>
                  <a:noFill/>
                </a:ln>
                <a:solidFill>
                  <a:schemeClr val="tx1"/>
                </a:solidFill>
                <a:effectLst/>
                <a:uLnTx/>
                <a:uFillTx/>
                <a:latin typeface="Arial"/>
                <a:ea typeface="+mn-ea"/>
                <a:cs typeface="+mn-cs"/>
              </a:rPr>
              <a:t>“</a:t>
            </a:r>
            <a:r>
              <a:rPr kumimoji="0" lang="en-US" sz="2400" b="1" i="1" u="none" strike="noStrike" kern="1200" cap="none" spc="0" normalizeH="0" baseline="0" noProof="0" dirty="0">
                <a:ln>
                  <a:noFill/>
                </a:ln>
                <a:solidFill>
                  <a:schemeClr val="tx1"/>
                </a:solidFill>
                <a:effectLst/>
                <a:uLnTx/>
                <a:uFillTx/>
                <a:latin typeface="Arial"/>
                <a:ea typeface="+mn-ea"/>
                <a:cs typeface="+mn-cs"/>
              </a:rPr>
              <a:t>have grounds for accusing Him</a:t>
            </a:r>
            <a:r>
              <a:rPr kumimoji="0" lang="en-US" sz="2400" i="1" u="none" strike="noStrike" kern="1200" cap="none" spc="0" normalizeH="0" baseline="0" noProof="0" dirty="0">
                <a:ln>
                  <a:noFill/>
                </a:ln>
                <a:solidFill>
                  <a:schemeClr val="tx1"/>
                </a:solidFill>
                <a:effectLst/>
                <a:uLnTx/>
                <a:uFillTx/>
                <a:latin typeface="Arial"/>
                <a:ea typeface="+mn-ea"/>
                <a:cs typeface="+mn-cs"/>
              </a:rPr>
              <a:t>.”</a:t>
            </a:r>
            <a:endParaRPr lang="en-US" sz="2400" dirty="0">
              <a:solidFill>
                <a:schemeClr val="tx1"/>
              </a:solidFill>
            </a:endParaRPr>
          </a:p>
          <a:p>
            <a:pPr lvl="1"/>
            <a:r>
              <a:rPr lang="en-US" sz="2400" dirty="0">
                <a:solidFill>
                  <a:schemeClr val="tx1"/>
                </a:solidFill>
              </a:rPr>
              <a:t>If he says she is to be stoned according to the Law of Moses, they are prepared to accuse Him of violating Roman law.</a:t>
            </a:r>
          </a:p>
          <a:p>
            <a:pPr lvl="1"/>
            <a:r>
              <a:rPr lang="en-US" sz="2400" dirty="0">
                <a:solidFill>
                  <a:schemeClr val="tx1"/>
                </a:solidFill>
              </a:rPr>
              <a:t>If he says she is not to be stoned, but turned over to Roman authorities, they would accuse Him of violating the law of Moses.</a:t>
            </a:r>
          </a:p>
        </p:txBody>
      </p:sp>
      <p:sp>
        <p:nvSpPr>
          <p:cNvPr id="6" name="Title 1">
            <a:extLst>
              <a:ext uri="{FF2B5EF4-FFF2-40B4-BE49-F238E27FC236}">
                <a16:creationId xmlns:a16="http://schemas.microsoft.com/office/drawing/2014/main" id="{4B3A1516-FDCC-4555-880E-3F8AD58570AB}"/>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3805992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1028700" y="1484672"/>
            <a:ext cx="7200900" cy="2084545"/>
          </a:xfrm>
        </p:spPr>
        <p:txBody>
          <a:bodyPr>
            <a:spAutoFit/>
          </a:bodyPr>
          <a:lstStyle/>
          <a:p>
            <a:pPr marL="109728" indent="0">
              <a:buNone/>
            </a:pPr>
            <a:r>
              <a:rPr lang="en-US" sz="2400" b="1" dirty="0">
                <a:solidFill>
                  <a:schemeClr val="tx1"/>
                </a:solidFill>
              </a:rPr>
              <a:t>Clearly, this was a trap.</a:t>
            </a:r>
          </a:p>
          <a:p>
            <a:r>
              <a:rPr lang="en-US" sz="2400" dirty="0">
                <a:solidFill>
                  <a:schemeClr val="tx1"/>
                </a:solidFill>
              </a:rPr>
              <a:t>These were not honestly seeking to do right.</a:t>
            </a:r>
          </a:p>
          <a:p>
            <a:r>
              <a:rPr lang="en-US" sz="2400" dirty="0">
                <a:solidFill>
                  <a:schemeClr val="tx1"/>
                </a:solidFill>
              </a:rPr>
              <a:t>If they were, where is the man involved in this adulterous act? (Leviticus 20:10; Deuteronomy 22:22)</a:t>
            </a:r>
            <a:endParaRPr lang="en-US" dirty="0">
              <a:solidFill>
                <a:schemeClr val="tx1"/>
              </a:solidFill>
            </a:endParaRPr>
          </a:p>
        </p:txBody>
      </p:sp>
      <p:sp>
        <p:nvSpPr>
          <p:cNvPr id="6" name="Title 1">
            <a:extLst>
              <a:ext uri="{FF2B5EF4-FFF2-40B4-BE49-F238E27FC236}">
                <a16:creationId xmlns:a16="http://schemas.microsoft.com/office/drawing/2014/main" id="{4D0C8195-620D-4163-BA24-CDC00A9B9311}"/>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1335943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1028700" y="1484672"/>
            <a:ext cx="7772400" cy="3575722"/>
          </a:xfrm>
        </p:spPr>
        <p:txBody>
          <a:bodyPr>
            <a:spAutoFit/>
          </a:bodyPr>
          <a:lstStyle/>
          <a:p>
            <a:pPr marL="109728" indent="0">
              <a:buNone/>
            </a:pPr>
            <a:r>
              <a:rPr lang="en-US" sz="2400" b="1" dirty="0">
                <a:solidFill>
                  <a:schemeClr val="tx1"/>
                </a:solidFill>
              </a:rPr>
              <a:t>8:6 – The motive of these men clearly revealed.</a:t>
            </a:r>
          </a:p>
          <a:p>
            <a:r>
              <a:rPr lang="en-US" sz="2400" b="1" dirty="0">
                <a:solidFill>
                  <a:schemeClr val="tx1"/>
                </a:solidFill>
              </a:rPr>
              <a:t>Jesus wrote on the ground with his finger.</a:t>
            </a:r>
          </a:p>
          <a:p>
            <a:pPr lvl="1"/>
            <a:r>
              <a:rPr lang="en-US" sz="2400" dirty="0">
                <a:solidFill>
                  <a:schemeClr val="tx1"/>
                </a:solidFill>
              </a:rPr>
              <a:t>Some speculate that He wrote a list of names of those who accuse this woman, listing some of their sins.</a:t>
            </a:r>
          </a:p>
          <a:p>
            <a:pPr lvl="1"/>
            <a:r>
              <a:rPr lang="en-US" sz="2400" dirty="0">
                <a:solidFill>
                  <a:schemeClr val="tx1"/>
                </a:solidFill>
              </a:rPr>
              <a:t>Others speculate that He wrote warnings aimed at the Scribes and Pharisees.</a:t>
            </a:r>
          </a:p>
          <a:p>
            <a:pPr lvl="1"/>
            <a:r>
              <a:rPr lang="en-US" sz="2400" dirty="0">
                <a:solidFill>
                  <a:schemeClr val="tx1"/>
                </a:solidFill>
              </a:rPr>
              <a:t>Still others speculate that Jesus was doodling, aimlessly scribbling.</a:t>
            </a:r>
          </a:p>
        </p:txBody>
      </p:sp>
      <p:sp>
        <p:nvSpPr>
          <p:cNvPr id="6" name="Title 1">
            <a:extLst>
              <a:ext uri="{FF2B5EF4-FFF2-40B4-BE49-F238E27FC236}">
                <a16:creationId xmlns:a16="http://schemas.microsoft.com/office/drawing/2014/main" id="{003C0624-8854-4B65-88FC-9758E40D8D88}"/>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3594353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1028700" y="1808522"/>
            <a:ext cx="7867650" cy="4925653"/>
          </a:xfrm>
        </p:spPr>
        <p:txBody>
          <a:bodyPr>
            <a:spAutoFit/>
          </a:bodyPr>
          <a:lstStyle/>
          <a:p>
            <a:pPr marL="109728" indent="0">
              <a:buNone/>
            </a:pPr>
            <a:r>
              <a:rPr lang="en-US" sz="2400" b="1" dirty="0">
                <a:solidFill>
                  <a:schemeClr val="tx1"/>
                </a:solidFill>
              </a:rPr>
              <a:t>8:7-8 – The Scribes and Pharisees continue to press Him for an answer.</a:t>
            </a:r>
          </a:p>
          <a:p>
            <a:r>
              <a:rPr lang="en-US" sz="2400" dirty="0">
                <a:solidFill>
                  <a:schemeClr val="tx1"/>
                </a:solidFill>
              </a:rPr>
              <a:t>Jesus stood up. (cf. John 7:37)</a:t>
            </a:r>
          </a:p>
          <a:p>
            <a:r>
              <a:rPr lang="en-US" sz="2400" dirty="0">
                <a:solidFill>
                  <a:schemeClr val="tx1"/>
                </a:solidFill>
              </a:rPr>
              <a:t>Jesus did not answer their question. cf. John 4;</a:t>
            </a:r>
            <a:br>
              <a:rPr lang="en-US" sz="2400" dirty="0">
                <a:solidFill>
                  <a:schemeClr val="tx1"/>
                </a:solidFill>
              </a:rPr>
            </a:br>
            <a:r>
              <a:rPr lang="en-US" sz="2400" dirty="0">
                <a:solidFill>
                  <a:schemeClr val="tx1"/>
                </a:solidFill>
              </a:rPr>
              <a:t>1 Timothy 4:7</a:t>
            </a:r>
          </a:p>
          <a:p>
            <a:r>
              <a:rPr lang="en-US" sz="2400" dirty="0">
                <a:solidFill>
                  <a:schemeClr val="tx1"/>
                </a:solidFill>
              </a:rPr>
              <a:t>Jesus said, </a:t>
            </a:r>
            <a:r>
              <a:rPr lang="en-US" sz="2400" i="1" dirty="0">
                <a:solidFill>
                  <a:schemeClr val="tx1"/>
                </a:solidFill>
              </a:rPr>
              <a:t>“He that is without sin among you, let him cast the first stone.”</a:t>
            </a:r>
            <a:r>
              <a:rPr lang="en-US" sz="2400" dirty="0">
                <a:solidFill>
                  <a:schemeClr val="tx1"/>
                </a:solidFill>
              </a:rPr>
              <a:t> (NOTE: Deuteronomy 17:7)</a:t>
            </a:r>
          </a:p>
          <a:p>
            <a:r>
              <a:rPr lang="en-US" sz="2400" dirty="0">
                <a:solidFill>
                  <a:schemeClr val="tx1"/>
                </a:solidFill>
              </a:rPr>
              <a:t>Now the dilemma is upon the Scribes and Pharisees.</a:t>
            </a:r>
          </a:p>
          <a:p>
            <a:r>
              <a:rPr lang="en-US" sz="2400" dirty="0">
                <a:solidFill>
                  <a:schemeClr val="tx1"/>
                </a:solidFill>
              </a:rPr>
              <a:t>The issue is not would the law of Moses be respected and obeyed, but would these hypocrites condemn themselves by insisting that the death penalty be carried out according to the law?</a:t>
            </a:r>
          </a:p>
        </p:txBody>
      </p:sp>
      <p:sp>
        <p:nvSpPr>
          <p:cNvPr id="6" name="Title 1">
            <a:extLst>
              <a:ext uri="{FF2B5EF4-FFF2-40B4-BE49-F238E27FC236}">
                <a16:creationId xmlns:a16="http://schemas.microsoft.com/office/drawing/2014/main" id="{A4A2245D-73ED-4F4D-8F9E-692E4BF37EC6}"/>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412247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1028700" y="1484672"/>
            <a:ext cx="7658100" cy="5387500"/>
          </a:xfrm>
        </p:spPr>
        <p:txBody>
          <a:bodyPr>
            <a:spAutoFit/>
          </a:bodyPr>
          <a:lstStyle/>
          <a:p>
            <a:pPr marL="109728" indent="0">
              <a:buNone/>
            </a:pPr>
            <a:r>
              <a:rPr lang="en-US" sz="2400" b="1" dirty="0">
                <a:solidFill>
                  <a:schemeClr val="tx1"/>
                </a:solidFill>
              </a:rPr>
              <a:t>Jesus knew they sought occasion to kill Him.</a:t>
            </a:r>
          </a:p>
          <a:p>
            <a:pPr marL="452628" indent="-342900"/>
            <a:r>
              <a:rPr lang="en-US" sz="2000" dirty="0">
                <a:solidFill>
                  <a:schemeClr val="tx1"/>
                </a:solidFill>
              </a:rPr>
              <a:t>John 5:18, </a:t>
            </a:r>
            <a:r>
              <a:rPr lang="en-US" sz="2000" i="1" dirty="0">
                <a:solidFill>
                  <a:schemeClr val="tx1"/>
                </a:solidFill>
              </a:rPr>
              <a:t>“For this cause therefore </a:t>
            </a:r>
            <a:r>
              <a:rPr lang="en-US" sz="2000" i="1" dirty="0">
                <a:solidFill>
                  <a:schemeClr val="tx1"/>
                </a:solidFill>
                <a:highlight>
                  <a:srgbClr val="FFFF00"/>
                </a:highlight>
              </a:rPr>
              <a:t>the Jews sought the more to kill him,</a:t>
            </a:r>
            <a:r>
              <a:rPr lang="en-US" sz="2000" i="1" dirty="0">
                <a:solidFill>
                  <a:schemeClr val="tx1"/>
                </a:solidFill>
              </a:rPr>
              <a:t> because he not only brake the sabbath, but also called God his own Father, making himself equal with God.”</a:t>
            </a:r>
          </a:p>
          <a:p>
            <a:pPr marL="452628" indent="-342900"/>
            <a:r>
              <a:rPr lang="en-US" sz="2000" dirty="0">
                <a:solidFill>
                  <a:schemeClr val="tx1"/>
                </a:solidFill>
              </a:rPr>
              <a:t>John 7:1-25:</a:t>
            </a:r>
          </a:p>
          <a:p>
            <a:pPr marL="109728" indent="0">
              <a:buNone/>
            </a:pPr>
            <a:r>
              <a:rPr lang="en-US" sz="2000" dirty="0">
                <a:solidFill>
                  <a:schemeClr val="tx1"/>
                </a:solidFill>
              </a:rPr>
              <a:t>7 </a:t>
            </a:r>
            <a:r>
              <a:rPr lang="en-US" sz="2000" i="1" dirty="0">
                <a:solidFill>
                  <a:schemeClr val="tx1"/>
                </a:solidFill>
              </a:rPr>
              <a:t>And after these things Jesus walked in Galilee: for he would not walk in Judaea, </a:t>
            </a:r>
            <a:r>
              <a:rPr lang="en-US" sz="2000" i="1" dirty="0">
                <a:solidFill>
                  <a:schemeClr val="tx1"/>
                </a:solidFill>
                <a:highlight>
                  <a:srgbClr val="FFFF00"/>
                </a:highlight>
              </a:rPr>
              <a:t>because the Jews sought to kill him.</a:t>
            </a:r>
          </a:p>
          <a:p>
            <a:pPr marL="109728" indent="0">
              <a:buNone/>
            </a:pPr>
            <a:r>
              <a:rPr lang="en-US" sz="2000" dirty="0">
                <a:solidFill>
                  <a:schemeClr val="tx1"/>
                </a:solidFill>
              </a:rPr>
              <a:t>19 </a:t>
            </a:r>
            <a:r>
              <a:rPr lang="en-US" sz="2000" i="1" dirty="0">
                <a:solidFill>
                  <a:schemeClr val="tx1"/>
                </a:solidFill>
              </a:rPr>
              <a:t>Did not Moses give you the law, and (yet) none of you doeth the law? </a:t>
            </a:r>
            <a:r>
              <a:rPr lang="en-US" sz="2000" i="1" dirty="0">
                <a:solidFill>
                  <a:schemeClr val="tx1"/>
                </a:solidFill>
                <a:highlight>
                  <a:srgbClr val="FFFF00"/>
                </a:highlight>
              </a:rPr>
              <a:t>Why seek ye to kill me?</a:t>
            </a:r>
          </a:p>
          <a:p>
            <a:pPr marL="109728" indent="0">
              <a:buNone/>
            </a:pPr>
            <a:r>
              <a:rPr lang="en-US" sz="2000" dirty="0">
                <a:solidFill>
                  <a:schemeClr val="tx1"/>
                </a:solidFill>
              </a:rPr>
              <a:t>20 </a:t>
            </a:r>
            <a:r>
              <a:rPr lang="en-US" sz="2000" i="1" dirty="0">
                <a:solidFill>
                  <a:schemeClr val="tx1"/>
                </a:solidFill>
              </a:rPr>
              <a:t>The multitude answered, Thou hast a demon: </a:t>
            </a:r>
            <a:r>
              <a:rPr lang="en-US" sz="2000" i="1" dirty="0">
                <a:solidFill>
                  <a:schemeClr val="tx1"/>
                </a:solidFill>
                <a:highlight>
                  <a:srgbClr val="FFFF00"/>
                </a:highlight>
              </a:rPr>
              <a:t>who </a:t>
            </a:r>
            <a:r>
              <a:rPr lang="en-US" sz="2000" i="1" dirty="0" err="1">
                <a:solidFill>
                  <a:schemeClr val="tx1"/>
                </a:solidFill>
                <a:highlight>
                  <a:srgbClr val="FFFF00"/>
                </a:highlight>
              </a:rPr>
              <a:t>seeketh</a:t>
            </a:r>
            <a:r>
              <a:rPr lang="en-US" sz="2000" i="1" dirty="0">
                <a:solidFill>
                  <a:schemeClr val="tx1"/>
                </a:solidFill>
                <a:highlight>
                  <a:srgbClr val="FFFF00"/>
                </a:highlight>
              </a:rPr>
              <a:t> to kill thee?</a:t>
            </a:r>
          </a:p>
          <a:p>
            <a:pPr marL="109728" indent="0">
              <a:buNone/>
            </a:pPr>
            <a:r>
              <a:rPr lang="en-US" sz="2000" dirty="0">
                <a:solidFill>
                  <a:schemeClr val="tx1"/>
                </a:solidFill>
              </a:rPr>
              <a:t>24 </a:t>
            </a:r>
            <a:r>
              <a:rPr lang="en-US" sz="2000" i="1" dirty="0">
                <a:solidFill>
                  <a:schemeClr val="tx1"/>
                </a:solidFill>
              </a:rPr>
              <a:t>Judge not according to appearance, but judge righteous judgment.</a:t>
            </a:r>
          </a:p>
          <a:p>
            <a:pPr marL="109728" indent="0">
              <a:buNone/>
            </a:pPr>
            <a:r>
              <a:rPr lang="en-US" sz="2000" dirty="0">
                <a:solidFill>
                  <a:schemeClr val="tx1"/>
                </a:solidFill>
              </a:rPr>
              <a:t>25 </a:t>
            </a:r>
            <a:r>
              <a:rPr lang="en-US" sz="2000" i="1" dirty="0">
                <a:solidFill>
                  <a:schemeClr val="tx1"/>
                </a:solidFill>
              </a:rPr>
              <a:t>Some therefore of them of Jerusalem said, </a:t>
            </a:r>
            <a:r>
              <a:rPr lang="en-US" sz="2000" i="1" dirty="0">
                <a:solidFill>
                  <a:schemeClr val="tx1"/>
                </a:solidFill>
                <a:highlight>
                  <a:srgbClr val="FFFF00"/>
                </a:highlight>
              </a:rPr>
              <a:t>Is not this he whom they seek to kill?</a:t>
            </a:r>
          </a:p>
        </p:txBody>
      </p:sp>
      <p:sp>
        <p:nvSpPr>
          <p:cNvPr id="6" name="Title 1">
            <a:extLst>
              <a:ext uri="{FF2B5EF4-FFF2-40B4-BE49-F238E27FC236}">
                <a16:creationId xmlns:a16="http://schemas.microsoft.com/office/drawing/2014/main" id="{254554A1-5428-448A-A1DB-E486D9259CEB}"/>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3805410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1028700" y="1484672"/>
            <a:ext cx="7791450" cy="2778838"/>
          </a:xfrm>
        </p:spPr>
        <p:txBody>
          <a:bodyPr>
            <a:spAutoFit/>
          </a:bodyPr>
          <a:lstStyle/>
          <a:p>
            <a:r>
              <a:rPr lang="en-US" sz="2400" b="1" dirty="0">
                <a:solidFill>
                  <a:schemeClr val="tx1"/>
                </a:solidFill>
              </a:rPr>
              <a:t>NOTE the hypocrisy: </a:t>
            </a:r>
            <a:r>
              <a:rPr lang="en-US" sz="2400" dirty="0">
                <a:solidFill>
                  <a:schemeClr val="tx1"/>
                </a:solidFill>
              </a:rPr>
              <a:t>These who are determined to murder Him are supposing interest in the sin of this woman.</a:t>
            </a:r>
          </a:p>
          <a:p>
            <a:r>
              <a:rPr lang="en-US" sz="2400" dirty="0">
                <a:solidFill>
                  <a:schemeClr val="tx1"/>
                </a:solidFill>
              </a:rPr>
              <a:t>These who are so interested in applying the law to this woman must act responsibly and equally apply the law to themselves. (cf. Romans 2:1-3; Matthew 7:1-5)</a:t>
            </a:r>
          </a:p>
          <a:p>
            <a:r>
              <a:rPr lang="en-US" sz="2400" dirty="0">
                <a:solidFill>
                  <a:schemeClr val="tx1"/>
                </a:solidFill>
              </a:rPr>
              <a:t>Jesus then continues to write on the ground.</a:t>
            </a:r>
          </a:p>
        </p:txBody>
      </p:sp>
      <p:sp>
        <p:nvSpPr>
          <p:cNvPr id="6" name="Title 1">
            <a:extLst>
              <a:ext uri="{FF2B5EF4-FFF2-40B4-BE49-F238E27FC236}">
                <a16:creationId xmlns:a16="http://schemas.microsoft.com/office/drawing/2014/main" id="{FCCE6473-7F2B-495C-B0C0-F1AEDAEF63D2}"/>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1996329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688157" y="1484672"/>
            <a:ext cx="8312968" cy="5255413"/>
          </a:xfrm>
        </p:spPr>
        <p:txBody>
          <a:bodyPr wrap="square">
            <a:spAutoFit/>
          </a:bodyPr>
          <a:lstStyle/>
          <a:p>
            <a:pPr marL="109728" indent="0">
              <a:buNone/>
            </a:pPr>
            <a:r>
              <a:rPr lang="en-US" sz="2600" b="1" dirty="0">
                <a:solidFill>
                  <a:schemeClr val="tx1"/>
                </a:solidFill>
              </a:rPr>
              <a:t>8:9-11 – They all left, beginning with the eldest.</a:t>
            </a:r>
          </a:p>
          <a:p>
            <a:r>
              <a:rPr lang="en-US" sz="2000" dirty="0">
                <a:solidFill>
                  <a:schemeClr val="tx1"/>
                </a:solidFill>
              </a:rPr>
              <a:t>KJV and NKJV – </a:t>
            </a:r>
            <a:r>
              <a:rPr lang="en-US" sz="2000" i="1" dirty="0">
                <a:solidFill>
                  <a:schemeClr val="tx1"/>
                </a:solidFill>
              </a:rPr>
              <a:t>“being convicted by their own conscience” </a:t>
            </a:r>
            <a:r>
              <a:rPr lang="en-US" sz="2000" dirty="0">
                <a:solidFill>
                  <a:schemeClr val="tx1"/>
                </a:solidFill>
              </a:rPr>
              <a:t>not in the Greek text.</a:t>
            </a:r>
          </a:p>
          <a:p>
            <a:r>
              <a:rPr lang="en-US" sz="2000" i="1" dirty="0">
                <a:solidFill>
                  <a:schemeClr val="tx1"/>
                </a:solidFill>
              </a:rPr>
              <a:t>“Beginning with the older ones …” </a:t>
            </a:r>
            <a:r>
              <a:rPr lang="en-US" sz="2000" dirty="0">
                <a:solidFill>
                  <a:schemeClr val="tx1"/>
                </a:solidFill>
              </a:rPr>
              <a:t>either referring to age or rank.</a:t>
            </a:r>
          </a:p>
          <a:p>
            <a:r>
              <a:rPr lang="en-US" sz="2000" dirty="0">
                <a:solidFill>
                  <a:schemeClr val="tx1"/>
                </a:solidFill>
              </a:rPr>
              <a:t>NOTE: When Jesus said, </a:t>
            </a:r>
            <a:r>
              <a:rPr lang="en-US" sz="2000" i="1" dirty="0">
                <a:solidFill>
                  <a:schemeClr val="tx1"/>
                </a:solidFill>
              </a:rPr>
              <a:t>“Neither do I condemn thee …” </a:t>
            </a:r>
            <a:r>
              <a:rPr lang="en-US" sz="2000" dirty="0">
                <a:solidFill>
                  <a:schemeClr val="tx1"/>
                </a:solidFill>
              </a:rPr>
              <a:t>Jesus was not implying what the woman had done was right.</a:t>
            </a:r>
          </a:p>
          <a:p>
            <a:r>
              <a:rPr lang="en-US" sz="2000" dirty="0">
                <a:solidFill>
                  <a:schemeClr val="tx1"/>
                </a:solidFill>
              </a:rPr>
              <a:t>Yet, He could not command that she be stoned without witnesses. (Deuteronomy 17:7)</a:t>
            </a:r>
          </a:p>
          <a:p>
            <a:r>
              <a:rPr lang="en-US" sz="2000" dirty="0">
                <a:solidFill>
                  <a:schemeClr val="tx1"/>
                </a:solidFill>
              </a:rPr>
              <a:t>Secondly, He stood prepared to forgive her – </a:t>
            </a:r>
            <a:r>
              <a:rPr lang="en-US" sz="2000" b="1" dirty="0">
                <a:solidFill>
                  <a:schemeClr val="tx1"/>
                </a:solidFill>
              </a:rPr>
              <a:t>if she is willing to repent. (cf. Matthew 9:13; 1 Timothy 2:4; 2 Peter 3:9)</a:t>
            </a:r>
          </a:p>
          <a:p>
            <a:r>
              <a:rPr lang="en-US" sz="2000" dirty="0">
                <a:solidFill>
                  <a:schemeClr val="tx1"/>
                </a:solidFill>
              </a:rPr>
              <a:t>As Lord, He is willing to forgive all sin.</a:t>
            </a:r>
          </a:p>
          <a:p>
            <a:r>
              <a:rPr lang="en-US" sz="2000" dirty="0">
                <a:solidFill>
                  <a:schemeClr val="tx1"/>
                </a:solidFill>
              </a:rPr>
              <a:t>He often forgave sinners while on earth. (cf. Luke 7:47; Matthew 9:2)</a:t>
            </a:r>
          </a:p>
          <a:p>
            <a:r>
              <a:rPr lang="en-US" sz="2000" dirty="0">
                <a:solidFill>
                  <a:schemeClr val="tx1"/>
                </a:solidFill>
              </a:rPr>
              <a:t>Yet, forgiveness is conditioned upon repentance and obedience. </a:t>
            </a:r>
            <a:br>
              <a:rPr lang="en-US" sz="2000" dirty="0">
                <a:solidFill>
                  <a:schemeClr val="tx1"/>
                </a:solidFill>
              </a:rPr>
            </a:br>
            <a:r>
              <a:rPr lang="en-US" sz="2000" dirty="0">
                <a:solidFill>
                  <a:schemeClr val="tx1"/>
                </a:solidFill>
              </a:rPr>
              <a:t>(cf. Luke 13:3; Acts 2:38; 22:16; 1 Corinthians 6:9-11)</a:t>
            </a:r>
          </a:p>
        </p:txBody>
      </p:sp>
      <p:sp>
        <p:nvSpPr>
          <p:cNvPr id="7" name="Title 1">
            <a:extLst>
              <a:ext uri="{FF2B5EF4-FFF2-40B4-BE49-F238E27FC236}">
                <a16:creationId xmlns:a16="http://schemas.microsoft.com/office/drawing/2014/main" id="{8B8CCBEE-5320-4E1D-ACA4-C93E13100F53}"/>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430264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428625"/>
            <a:ext cx="7200900" cy="914096"/>
          </a:xfrm>
        </p:spPr>
        <p:txBody>
          <a:bodyPr>
            <a:spAutoFit/>
          </a:bodyPr>
          <a:lstStyle/>
          <a:p>
            <a:r>
              <a:rPr lang="en-US" dirty="0">
                <a:solidFill>
                  <a:schemeClr val="tx1"/>
                </a:solidFill>
              </a:rPr>
              <a:t>The woman caught in adultery</a:t>
            </a:r>
            <a:br>
              <a:rPr lang="en-US" dirty="0">
                <a:solidFill>
                  <a:schemeClr val="tx1"/>
                </a:solidFill>
              </a:rPr>
            </a:br>
            <a:r>
              <a:rPr lang="en-US" sz="2400" dirty="0">
                <a:solidFill>
                  <a:schemeClr val="tx1"/>
                </a:solidFill>
                <a:latin typeface="+mn-lt"/>
              </a:rPr>
              <a:t>John 8:1-11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1028700" y="1513247"/>
            <a:ext cx="7620000" cy="5060809"/>
          </a:xfrm>
        </p:spPr>
        <p:txBody>
          <a:bodyPr>
            <a:spAutoFit/>
          </a:bodyPr>
          <a:lstStyle/>
          <a:p>
            <a:pPr marL="0" indent="0">
              <a:buNone/>
            </a:pPr>
            <a:r>
              <a:rPr lang="en-US" sz="2800" dirty="0">
                <a:solidFill>
                  <a:schemeClr val="tx1"/>
                </a:solidFill>
              </a:rPr>
              <a:t>In the context of John 7:24 and the need to </a:t>
            </a:r>
            <a:r>
              <a:rPr lang="en-US" sz="2800" i="1" dirty="0">
                <a:solidFill>
                  <a:schemeClr val="tx1"/>
                </a:solidFill>
              </a:rPr>
              <a:t>“</a:t>
            </a:r>
            <a:r>
              <a:rPr lang="en-US" sz="2800" b="1" i="1" dirty="0">
                <a:solidFill>
                  <a:schemeClr val="tx1"/>
                </a:solidFill>
              </a:rPr>
              <a:t>judge righteous judgment</a:t>
            </a:r>
            <a:r>
              <a:rPr lang="en-US" sz="2800" i="1" dirty="0">
                <a:solidFill>
                  <a:schemeClr val="tx1"/>
                </a:solidFill>
              </a:rPr>
              <a:t>.”</a:t>
            </a:r>
          </a:p>
          <a:p>
            <a:pPr marL="0" indent="0">
              <a:buNone/>
            </a:pPr>
            <a:r>
              <a:rPr lang="en-US" sz="2800" i="1" dirty="0">
                <a:solidFill>
                  <a:schemeClr val="tx1"/>
                </a:solidFill>
              </a:rPr>
              <a:t>“The scribes and the Pharisees brought a woman </a:t>
            </a:r>
            <a:r>
              <a:rPr lang="en-US" sz="2800" i="1" u="sng" dirty="0">
                <a:solidFill>
                  <a:schemeClr val="tx1"/>
                </a:solidFill>
              </a:rPr>
              <a:t>caught in adultery</a:t>
            </a:r>
            <a:r>
              <a:rPr lang="en-US" sz="2800" i="1" dirty="0">
                <a:solidFill>
                  <a:schemeClr val="tx1"/>
                </a:solidFill>
              </a:rPr>
              <a:t>, and having set her in the center of the court.”</a:t>
            </a:r>
            <a:r>
              <a:rPr lang="en-US" sz="2800" dirty="0">
                <a:solidFill>
                  <a:schemeClr val="tx1"/>
                </a:solidFill>
              </a:rPr>
              <a:t> (John 8:3)</a:t>
            </a:r>
          </a:p>
          <a:p>
            <a:r>
              <a:rPr lang="en-US" sz="2800" dirty="0">
                <a:solidFill>
                  <a:schemeClr val="tx1"/>
                </a:solidFill>
              </a:rPr>
              <a:t>Who else should have been present? </a:t>
            </a:r>
            <a:br>
              <a:rPr lang="en-US" sz="2800" dirty="0">
                <a:solidFill>
                  <a:schemeClr val="tx1"/>
                </a:solidFill>
              </a:rPr>
            </a:br>
            <a:r>
              <a:rPr lang="en-US" sz="2800" dirty="0">
                <a:solidFill>
                  <a:schemeClr val="tx1"/>
                </a:solidFill>
              </a:rPr>
              <a:t>(Leviticus 20:10; Deuteronomy 22:22)</a:t>
            </a:r>
          </a:p>
          <a:p>
            <a:r>
              <a:rPr lang="en-US" sz="2800" dirty="0">
                <a:solidFill>
                  <a:schemeClr val="tx1"/>
                </a:solidFill>
              </a:rPr>
              <a:t>Why did they bring just her to Jesus?</a:t>
            </a:r>
          </a:p>
          <a:p>
            <a:r>
              <a:rPr lang="en-US" sz="2800" dirty="0">
                <a:solidFill>
                  <a:schemeClr val="tx1"/>
                </a:solidFill>
              </a:rPr>
              <a:t>They were </a:t>
            </a:r>
            <a:r>
              <a:rPr lang="en-US" sz="2800" i="1" dirty="0">
                <a:solidFill>
                  <a:schemeClr val="tx1"/>
                </a:solidFill>
              </a:rPr>
              <a:t>“</a:t>
            </a:r>
            <a:r>
              <a:rPr lang="en-US" sz="2800" b="1" i="1" dirty="0">
                <a:solidFill>
                  <a:schemeClr val="tx1"/>
                </a:solidFill>
              </a:rPr>
              <a:t>testing</a:t>
            </a:r>
            <a:r>
              <a:rPr lang="en-US" sz="2800" i="1" dirty="0">
                <a:solidFill>
                  <a:schemeClr val="tx1"/>
                </a:solidFill>
              </a:rPr>
              <a:t>”</a:t>
            </a:r>
            <a:r>
              <a:rPr lang="en-US" sz="2800" dirty="0">
                <a:solidFill>
                  <a:schemeClr val="tx1"/>
                </a:solidFill>
              </a:rPr>
              <a:t> Jesus (John 8:6;</a:t>
            </a:r>
            <a:br>
              <a:rPr lang="en-US" sz="2800" dirty="0">
                <a:solidFill>
                  <a:schemeClr val="tx1"/>
                </a:solidFill>
              </a:rPr>
            </a:br>
            <a:r>
              <a:rPr lang="en-US" sz="2800" dirty="0">
                <a:solidFill>
                  <a:schemeClr val="tx1"/>
                </a:solidFill>
              </a:rPr>
              <a:t>cf. Matthew 16:1; 19:3; 22:15ff; ) so they might </a:t>
            </a:r>
            <a:r>
              <a:rPr lang="en-US" sz="2800" i="1" dirty="0">
                <a:solidFill>
                  <a:schemeClr val="tx1"/>
                </a:solidFill>
              </a:rPr>
              <a:t>“</a:t>
            </a:r>
            <a:r>
              <a:rPr lang="en-US" sz="2800" b="1" i="1" dirty="0">
                <a:solidFill>
                  <a:schemeClr val="tx1"/>
                </a:solidFill>
              </a:rPr>
              <a:t>have grounds for accusing Him</a:t>
            </a:r>
            <a:r>
              <a:rPr lang="en-US" sz="2800" i="1" dirty="0">
                <a:solidFill>
                  <a:schemeClr val="tx1"/>
                </a:solidFill>
              </a:rPr>
              <a:t>.”</a:t>
            </a:r>
            <a:endParaRPr lang="en-US" sz="2800" dirty="0">
              <a:solidFill>
                <a:schemeClr val="tx1"/>
              </a:solidFill>
            </a:endParaRPr>
          </a:p>
        </p:txBody>
      </p:sp>
    </p:spTree>
    <p:extLst>
      <p:ext uri="{BB962C8B-B14F-4D97-AF65-F5344CB8AC3E}">
        <p14:creationId xmlns:p14="http://schemas.microsoft.com/office/powerpoint/2010/main" val="272313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D4C6B-470D-462E-B392-1DC005835B94}"/>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
        <p:nvSpPr>
          <p:cNvPr id="3" name="Content Placeholder 2">
            <a:extLst>
              <a:ext uri="{FF2B5EF4-FFF2-40B4-BE49-F238E27FC236}">
                <a16:creationId xmlns:a16="http://schemas.microsoft.com/office/drawing/2014/main" id="{89E64C80-B98A-4F06-AC01-AB43A01B2DEA}"/>
              </a:ext>
            </a:extLst>
          </p:cNvPr>
          <p:cNvSpPr>
            <a:spLocks noGrp="1"/>
          </p:cNvSpPr>
          <p:nvPr>
            <p:ph idx="1"/>
          </p:nvPr>
        </p:nvSpPr>
        <p:spPr>
          <a:xfrm>
            <a:off x="735291" y="1588369"/>
            <a:ext cx="8227733" cy="5093702"/>
          </a:xfrm>
        </p:spPr>
        <p:txBody>
          <a:bodyPr wrap="square">
            <a:spAutoFit/>
          </a:bodyPr>
          <a:lstStyle/>
          <a:p>
            <a:pPr marL="0" indent="0">
              <a:lnSpc>
                <a:spcPct val="100000"/>
              </a:lnSpc>
              <a:spcBef>
                <a:spcPts val="0"/>
              </a:spcBef>
              <a:spcAft>
                <a:spcPts val="0"/>
              </a:spcAft>
              <a:buNone/>
            </a:pPr>
            <a:r>
              <a:rPr lang="en-US" sz="2500" b="1" dirty="0">
                <a:solidFill>
                  <a:schemeClr val="tx1"/>
                </a:solidFill>
              </a:rPr>
              <a:t>8:1-11 – Some translations omit these verses because they are not in some of the older manuscripts.</a:t>
            </a:r>
          </a:p>
          <a:p>
            <a:pPr>
              <a:lnSpc>
                <a:spcPct val="100000"/>
              </a:lnSpc>
              <a:spcBef>
                <a:spcPts val="0"/>
              </a:spcBef>
              <a:spcAft>
                <a:spcPts val="0"/>
              </a:spcAft>
            </a:pPr>
            <a:r>
              <a:rPr lang="en-US" sz="2500" dirty="0">
                <a:solidFill>
                  <a:schemeClr val="tx1"/>
                </a:solidFill>
              </a:rPr>
              <a:t>However, there is not anything questionable taught in these verses.</a:t>
            </a:r>
          </a:p>
          <a:p>
            <a:pPr>
              <a:lnSpc>
                <a:spcPct val="100000"/>
              </a:lnSpc>
              <a:spcBef>
                <a:spcPts val="0"/>
              </a:spcBef>
              <a:spcAft>
                <a:spcPts val="0"/>
              </a:spcAft>
            </a:pPr>
            <a:r>
              <a:rPr lang="en-US" sz="2500" dirty="0">
                <a:solidFill>
                  <a:schemeClr val="tx1"/>
                </a:solidFill>
              </a:rPr>
              <a:t>Though it cannot be proved that this story formed a part of the gospel of John, neither is it possible to establish that it is not. Therefore, the story should be retained and used for our benefit.</a:t>
            </a:r>
          </a:p>
          <a:p>
            <a:pPr>
              <a:lnSpc>
                <a:spcPct val="100000"/>
              </a:lnSpc>
              <a:spcBef>
                <a:spcPts val="0"/>
              </a:spcBef>
              <a:spcAft>
                <a:spcPts val="0"/>
              </a:spcAft>
            </a:pPr>
            <a:r>
              <a:rPr lang="en-US" sz="2500" dirty="0">
                <a:solidFill>
                  <a:schemeClr val="tx1"/>
                </a:solidFill>
              </a:rPr>
              <a:t>Jesus came to the mount of Olives after the feast of Tabernacles. (cf. 7:2)</a:t>
            </a:r>
          </a:p>
          <a:p>
            <a:pPr>
              <a:lnSpc>
                <a:spcPct val="100000"/>
              </a:lnSpc>
              <a:spcBef>
                <a:spcPts val="0"/>
              </a:spcBef>
              <a:spcAft>
                <a:spcPts val="0"/>
              </a:spcAft>
            </a:pPr>
            <a:r>
              <a:rPr lang="en-US" sz="2500" dirty="0">
                <a:solidFill>
                  <a:schemeClr val="tx1"/>
                </a:solidFill>
              </a:rPr>
              <a:t>The next morning he returned to the temple and continued teaching the multitudes.</a:t>
            </a:r>
          </a:p>
        </p:txBody>
      </p:sp>
    </p:spTree>
    <p:extLst>
      <p:ext uri="{BB962C8B-B14F-4D97-AF65-F5344CB8AC3E}">
        <p14:creationId xmlns:p14="http://schemas.microsoft.com/office/powerpoint/2010/main" val="351582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E64C80-B98A-4F06-AC01-AB43A01B2DEA}"/>
              </a:ext>
            </a:extLst>
          </p:cNvPr>
          <p:cNvSpPr>
            <a:spLocks noGrp="1"/>
          </p:cNvSpPr>
          <p:nvPr>
            <p:ph idx="1"/>
          </p:nvPr>
        </p:nvSpPr>
        <p:spPr>
          <a:xfrm>
            <a:off x="1028699" y="1713272"/>
            <a:ext cx="7709948" cy="4357411"/>
          </a:xfrm>
        </p:spPr>
        <p:txBody>
          <a:bodyPr wrap="square">
            <a:spAutoFit/>
          </a:bodyPr>
          <a:lstStyle/>
          <a:p>
            <a:pPr marL="0" indent="0">
              <a:buNone/>
            </a:pPr>
            <a:r>
              <a:rPr lang="en-US" sz="2400" b="1" dirty="0">
                <a:solidFill>
                  <a:schemeClr val="tx1"/>
                </a:solidFill>
              </a:rPr>
              <a:t>Questions about the authenticity of this text.</a:t>
            </a:r>
          </a:p>
          <a:p>
            <a:r>
              <a:rPr lang="en-US" sz="2400" dirty="0">
                <a:solidFill>
                  <a:schemeClr val="tx1"/>
                </a:solidFill>
              </a:rPr>
              <a:t> “… it can hardly have belonged to the original text of this Gospel. It is absent from most of the oldest copies of the Gospel that precede the sixth century and from the works of the earliest commentators. To say that it does not belong in the Gospel is not identical with rejecting it as unhistorical. Its coherence and spirit show that it was preserved from a very early time, and it accords well with the known character of Jesus. It may be accepted as historical truth …” </a:t>
            </a:r>
            <a:r>
              <a:rPr lang="en-US" sz="2200" dirty="0">
                <a:solidFill>
                  <a:schemeClr val="tx1"/>
                </a:solidFill>
              </a:rPr>
              <a:t>(Merrill </a:t>
            </a:r>
            <a:r>
              <a:rPr lang="en-US" sz="2200" dirty="0" err="1">
                <a:solidFill>
                  <a:schemeClr val="tx1"/>
                </a:solidFill>
              </a:rPr>
              <a:t>Tenney</a:t>
            </a:r>
            <a:r>
              <a:rPr lang="en-US" sz="2200" dirty="0">
                <a:solidFill>
                  <a:schemeClr val="tx1"/>
                </a:solidFill>
              </a:rPr>
              <a:t>, Expositor’s Bible Commentary, Volume 9:89).</a:t>
            </a:r>
            <a:endParaRPr lang="en-US" dirty="0">
              <a:solidFill>
                <a:schemeClr val="tx1"/>
              </a:solidFill>
            </a:endParaRPr>
          </a:p>
        </p:txBody>
      </p:sp>
      <p:sp>
        <p:nvSpPr>
          <p:cNvPr id="6" name="Title 1">
            <a:extLst>
              <a:ext uri="{FF2B5EF4-FFF2-40B4-BE49-F238E27FC236}">
                <a16:creationId xmlns:a16="http://schemas.microsoft.com/office/drawing/2014/main" id="{36C27526-C02D-4F97-B5C6-E74221862CCA}"/>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85340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1028699" y="1484672"/>
            <a:ext cx="7839075" cy="5285806"/>
          </a:xfrm>
        </p:spPr>
        <p:txBody>
          <a:bodyPr>
            <a:spAutoFit/>
          </a:bodyPr>
          <a:lstStyle/>
          <a:p>
            <a:r>
              <a:rPr lang="en-US" sz="2400" dirty="0">
                <a:solidFill>
                  <a:schemeClr val="tx1"/>
                </a:solidFill>
              </a:rPr>
              <a:t>“First, it is missing from the two earliest copies of John, papyrus manuscripts numbered 66 </a:t>
            </a:r>
            <a:r>
              <a:rPr lang="en-US" sz="1900" dirty="0">
                <a:solidFill>
                  <a:schemeClr val="tx1"/>
                </a:solidFill>
              </a:rPr>
              <a:t>(Papyrus </a:t>
            </a:r>
            <a:r>
              <a:rPr lang="en-US" sz="1900" dirty="0" err="1">
                <a:solidFill>
                  <a:schemeClr val="tx1"/>
                </a:solidFill>
              </a:rPr>
              <a:t>Bodmer</a:t>
            </a:r>
            <a:r>
              <a:rPr lang="en-US" sz="1900" dirty="0">
                <a:solidFill>
                  <a:schemeClr val="tx1"/>
                </a:solidFill>
              </a:rPr>
              <a:t> II, about A.D. 200), </a:t>
            </a:r>
            <a:r>
              <a:rPr lang="en-US" sz="2400" dirty="0">
                <a:solidFill>
                  <a:schemeClr val="tx1"/>
                </a:solidFill>
              </a:rPr>
              <a:t>and 75</a:t>
            </a:r>
            <a:r>
              <a:rPr lang="en-US" sz="1900" dirty="0">
                <a:solidFill>
                  <a:schemeClr val="tx1"/>
                </a:solidFill>
              </a:rPr>
              <a:t> (Papyrus </a:t>
            </a:r>
            <a:r>
              <a:rPr lang="en-US" sz="1900" dirty="0" err="1">
                <a:solidFill>
                  <a:schemeClr val="tx1"/>
                </a:solidFill>
              </a:rPr>
              <a:t>Bodmer</a:t>
            </a:r>
            <a:r>
              <a:rPr lang="en-US" sz="1900" dirty="0">
                <a:solidFill>
                  <a:schemeClr val="tx1"/>
                </a:solidFill>
              </a:rPr>
              <a:t> XV, early third century A.D.)</a:t>
            </a:r>
            <a:r>
              <a:rPr lang="en-US" sz="2400" dirty="0">
                <a:solidFill>
                  <a:schemeClr val="tx1"/>
                </a:solidFill>
              </a:rPr>
              <a:t>.”</a:t>
            </a:r>
          </a:p>
          <a:p>
            <a:r>
              <a:rPr lang="en-US" sz="2400" dirty="0">
                <a:solidFill>
                  <a:schemeClr val="tx1"/>
                </a:solidFill>
              </a:rPr>
              <a:t>“Second, it appears in only one of the early Uncials, Codex </a:t>
            </a:r>
            <a:r>
              <a:rPr lang="en-US" sz="2400" dirty="0" err="1">
                <a:solidFill>
                  <a:schemeClr val="tx1"/>
                </a:solidFill>
              </a:rPr>
              <a:t>Bezae</a:t>
            </a:r>
            <a:r>
              <a:rPr lang="en-US" sz="2400" dirty="0">
                <a:solidFill>
                  <a:schemeClr val="tx1"/>
                </a:solidFill>
              </a:rPr>
              <a:t> (D), from the fifth or sixth century.”</a:t>
            </a:r>
          </a:p>
          <a:p>
            <a:r>
              <a:rPr lang="en-US" sz="2400" dirty="0">
                <a:solidFill>
                  <a:schemeClr val="tx1"/>
                </a:solidFill>
              </a:rPr>
              <a:t>“Third, many of the later Cursive manuscripts (dated after the beginning of the ninth century) omit it, while others include it.”</a:t>
            </a:r>
          </a:p>
          <a:p>
            <a:pPr lvl="1"/>
            <a:r>
              <a:rPr lang="en-US" sz="2400" dirty="0">
                <a:solidFill>
                  <a:schemeClr val="tx1"/>
                </a:solidFill>
              </a:rPr>
              <a:t>“One group of cursives, family 15, contains the pericope, but places it after Luke 21:38. Its prevalence in these later manuscripts led to its inclusion in the Textus Receptus, the textual basis of the King James New Testament.”</a:t>
            </a:r>
          </a:p>
        </p:txBody>
      </p:sp>
      <p:sp>
        <p:nvSpPr>
          <p:cNvPr id="6" name="Title 1">
            <a:extLst>
              <a:ext uri="{FF2B5EF4-FFF2-40B4-BE49-F238E27FC236}">
                <a16:creationId xmlns:a16="http://schemas.microsoft.com/office/drawing/2014/main" id="{27DF8DF2-8E9B-46ED-B9A4-D003BB6A3F45}"/>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2368643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895350" y="1484672"/>
            <a:ext cx="8115300" cy="4321311"/>
          </a:xfrm>
        </p:spPr>
        <p:txBody>
          <a:bodyPr>
            <a:spAutoFit/>
          </a:bodyPr>
          <a:lstStyle/>
          <a:p>
            <a:r>
              <a:rPr lang="en-US" sz="2400" dirty="0">
                <a:solidFill>
                  <a:schemeClr val="tx1"/>
                </a:solidFill>
              </a:rPr>
              <a:t>“Fourth, several ancient translations omit it.”</a:t>
            </a:r>
          </a:p>
          <a:p>
            <a:pPr lvl="1"/>
            <a:r>
              <a:rPr lang="en-US" sz="2400" dirty="0">
                <a:solidFill>
                  <a:schemeClr val="tx1"/>
                </a:solidFill>
              </a:rPr>
              <a:t>“For example, the Syriac and Egyptian, and some manuscripts of the Old Latin do not have it.”</a:t>
            </a:r>
          </a:p>
          <a:p>
            <a:r>
              <a:rPr lang="en-US" sz="2400" dirty="0">
                <a:solidFill>
                  <a:schemeClr val="tx1"/>
                </a:solidFill>
              </a:rPr>
              <a:t>“Fifth, no commentator before </a:t>
            </a:r>
            <a:r>
              <a:rPr lang="en-US" sz="2400" dirty="0" err="1">
                <a:solidFill>
                  <a:schemeClr val="tx1"/>
                </a:solidFill>
              </a:rPr>
              <a:t>Euthymius</a:t>
            </a:r>
            <a:r>
              <a:rPr lang="en-US" sz="2400" dirty="0">
                <a:solidFill>
                  <a:schemeClr val="tx1"/>
                </a:solidFill>
              </a:rPr>
              <a:t> Zygadenus (A.D. 1118) mentions the passage.”</a:t>
            </a:r>
          </a:p>
          <a:p>
            <a:r>
              <a:rPr lang="en-US" sz="2400" dirty="0">
                <a:solidFill>
                  <a:schemeClr val="tx1"/>
                </a:solidFill>
              </a:rPr>
              <a:t>“Sixth, its position in manuscripts where it is found varies considerably: some place it before John 8:12, some at the end of John and still others after Luke 21:38.”</a:t>
            </a:r>
          </a:p>
          <a:p>
            <a:pPr lvl="1"/>
            <a:r>
              <a:rPr lang="en-US" sz="2400" dirty="0">
                <a:solidFill>
                  <a:schemeClr val="tx1"/>
                </a:solidFill>
              </a:rPr>
              <a:t>“A number of manuscripts include the text with asterisks or obeli to signify that its inclusion is questionable.”</a:t>
            </a:r>
          </a:p>
        </p:txBody>
      </p:sp>
      <p:sp>
        <p:nvSpPr>
          <p:cNvPr id="6" name="Title 1">
            <a:extLst>
              <a:ext uri="{FF2B5EF4-FFF2-40B4-BE49-F238E27FC236}">
                <a16:creationId xmlns:a16="http://schemas.microsoft.com/office/drawing/2014/main" id="{1EFAB19A-5FB3-4DB8-8B02-C997FEF528EF}"/>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1250880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971550" y="1608497"/>
            <a:ext cx="7943851" cy="5157566"/>
          </a:xfrm>
        </p:spPr>
        <p:txBody>
          <a:bodyPr>
            <a:spAutoFit/>
          </a:bodyPr>
          <a:lstStyle/>
          <a:p>
            <a:r>
              <a:rPr lang="en-US" sz="2400" dirty="0">
                <a:solidFill>
                  <a:schemeClr val="tx1"/>
                </a:solidFill>
              </a:rPr>
              <a:t>“Seventh, scholars who have compared the style and vocabulary of the pericope with the rest of John’s Gospel argue that it is too different stylistically to have been penned by the Apostle.”</a:t>
            </a:r>
          </a:p>
          <a:p>
            <a:pPr lvl="1"/>
            <a:r>
              <a:rPr lang="en-US" sz="2400" dirty="0">
                <a:solidFill>
                  <a:schemeClr val="tx1"/>
                </a:solidFill>
              </a:rPr>
              <a:t>“The most complete discussion of all issues involved with this passage is found in a German work by Ulrich Becker, Jesus und die </a:t>
            </a:r>
            <a:r>
              <a:rPr lang="en-US" sz="2400" dirty="0" err="1">
                <a:solidFill>
                  <a:schemeClr val="tx1"/>
                </a:solidFill>
              </a:rPr>
              <a:t>Ehebrecherin</a:t>
            </a:r>
            <a:r>
              <a:rPr lang="en-US" sz="2400" dirty="0">
                <a:solidFill>
                  <a:schemeClr val="tx1"/>
                </a:solidFill>
              </a:rPr>
              <a:t>, </a:t>
            </a:r>
            <a:r>
              <a:rPr lang="en-US" sz="2400" dirty="0" err="1">
                <a:solidFill>
                  <a:schemeClr val="tx1"/>
                </a:solidFill>
              </a:rPr>
              <a:t>Untersuchungen</a:t>
            </a:r>
            <a:r>
              <a:rPr lang="en-US" sz="2400" dirty="0">
                <a:solidFill>
                  <a:schemeClr val="tx1"/>
                </a:solidFill>
              </a:rPr>
              <a:t> </a:t>
            </a:r>
            <a:r>
              <a:rPr lang="en-US" sz="2400" dirty="0" err="1">
                <a:solidFill>
                  <a:schemeClr val="tx1"/>
                </a:solidFill>
              </a:rPr>
              <a:t>zur</a:t>
            </a:r>
            <a:r>
              <a:rPr lang="en-US" sz="2400" dirty="0">
                <a:solidFill>
                  <a:schemeClr val="tx1"/>
                </a:solidFill>
              </a:rPr>
              <a:t> Text- und </a:t>
            </a:r>
            <a:r>
              <a:rPr lang="en-US" sz="2400" dirty="0" err="1">
                <a:solidFill>
                  <a:schemeClr val="tx1"/>
                </a:solidFill>
              </a:rPr>
              <a:t>Überlieferungsgeschichte</a:t>
            </a:r>
            <a:r>
              <a:rPr lang="en-US" sz="2400" dirty="0">
                <a:solidFill>
                  <a:schemeClr val="tx1"/>
                </a:solidFill>
              </a:rPr>
              <a:t> von Joh. 7. 53-8. 11 (Berlin, 1963).”</a:t>
            </a:r>
          </a:p>
          <a:p>
            <a:r>
              <a:rPr lang="en-US" sz="2400" dirty="0">
                <a:solidFill>
                  <a:schemeClr val="tx1"/>
                </a:solidFill>
              </a:rPr>
              <a:t>“Apart from these issues of textual criticism, we believe the passage should be treated as a true story, which early became associated with John’s Gospel.”</a:t>
            </a:r>
            <a:br>
              <a:rPr lang="en-US" sz="2400" dirty="0">
                <a:solidFill>
                  <a:schemeClr val="tx1"/>
                </a:solidFill>
              </a:rPr>
            </a:br>
            <a:r>
              <a:rPr lang="en-US" sz="2400" dirty="0">
                <a:solidFill>
                  <a:schemeClr val="tx1"/>
                </a:solidFill>
              </a:rPr>
              <a:t>– </a:t>
            </a:r>
            <a:r>
              <a:rPr lang="en-US" sz="2000" dirty="0">
                <a:solidFill>
                  <a:schemeClr val="tx1"/>
                </a:solidFill>
              </a:rPr>
              <a:t>(Daniel H. King, Sr., </a:t>
            </a:r>
            <a:r>
              <a:rPr lang="en-US" sz="2000" i="1" dirty="0">
                <a:solidFill>
                  <a:schemeClr val="tx1"/>
                </a:solidFill>
              </a:rPr>
              <a:t>John</a:t>
            </a:r>
            <a:r>
              <a:rPr lang="en-US" sz="2000" dirty="0">
                <a:solidFill>
                  <a:schemeClr val="tx1"/>
                </a:solidFill>
              </a:rPr>
              <a:t>, Truth Commentaries, Pages 218-219)</a:t>
            </a:r>
          </a:p>
        </p:txBody>
      </p:sp>
      <p:sp>
        <p:nvSpPr>
          <p:cNvPr id="6" name="Title 1">
            <a:extLst>
              <a:ext uri="{FF2B5EF4-FFF2-40B4-BE49-F238E27FC236}">
                <a16:creationId xmlns:a16="http://schemas.microsoft.com/office/drawing/2014/main" id="{A7717ABC-884F-48D1-BC06-0036C5F084D6}"/>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1926856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B485A-DDE5-43E4-90B9-872D2A633477}"/>
              </a:ext>
            </a:extLst>
          </p:cNvPr>
          <p:cNvSpPr>
            <a:spLocks noGrp="1"/>
          </p:cNvSpPr>
          <p:nvPr>
            <p:ph idx="1"/>
          </p:nvPr>
        </p:nvSpPr>
        <p:spPr>
          <a:xfrm>
            <a:off x="725865" y="1676400"/>
            <a:ext cx="8237160" cy="4738477"/>
          </a:xfrm>
        </p:spPr>
        <p:txBody>
          <a:bodyPr wrap="square">
            <a:spAutoFit/>
          </a:bodyPr>
          <a:lstStyle/>
          <a:p>
            <a:pPr marL="109728" indent="0">
              <a:buNone/>
            </a:pPr>
            <a:r>
              <a:rPr lang="en-US" sz="2400" b="1" dirty="0">
                <a:solidFill>
                  <a:schemeClr val="tx1"/>
                </a:solidFill>
              </a:rPr>
              <a:t>In this chapter the tension between Jesus and the Jews continues to heighten.</a:t>
            </a:r>
          </a:p>
          <a:p>
            <a:r>
              <a:rPr lang="en-US" sz="2000" dirty="0">
                <a:solidFill>
                  <a:schemeClr val="tx1"/>
                </a:solidFill>
              </a:rPr>
              <a:t>In Judea the Jews had sought to kill Him because He healed on the Sabbath and told the lame man to take up his bed and walk. (5:1-18)</a:t>
            </a:r>
          </a:p>
          <a:p>
            <a:r>
              <a:rPr lang="en-US" sz="2000" dirty="0">
                <a:solidFill>
                  <a:schemeClr val="tx1"/>
                </a:solidFill>
              </a:rPr>
              <a:t>Note the discussion in Chapter 6.</a:t>
            </a:r>
          </a:p>
          <a:p>
            <a:r>
              <a:rPr lang="en-US" sz="2000" dirty="0">
                <a:solidFill>
                  <a:schemeClr val="tx1"/>
                </a:solidFill>
              </a:rPr>
              <a:t>In Galilee after Jesus had fed the multitude with five barley loaves and two fishes many turned back and followed Him no more. (7:1-71)</a:t>
            </a:r>
          </a:p>
          <a:p>
            <a:r>
              <a:rPr lang="en-US" sz="2000" dirty="0">
                <a:solidFill>
                  <a:schemeClr val="tx1"/>
                </a:solidFill>
              </a:rPr>
              <a:t>At the feast of tabernacles in Judea there is much questioning about who Jesus is. (7:1-53)</a:t>
            </a:r>
          </a:p>
          <a:p>
            <a:r>
              <a:rPr lang="en-US" sz="2000" dirty="0">
                <a:solidFill>
                  <a:schemeClr val="tx1"/>
                </a:solidFill>
              </a:rPr>
              <a:t>Now in Chapter eight the Jews try to entrap Jesus by questioning Him about the woman taken in adultery.</a:t>
            </a:r>
          </a:p>
          <a:p>
            <a:r>
              <a:rPr lang="en-US" sz="2000" dirty="0">
                <a:solidFill>
                  <a:schemeClr val="tx1"/>
                </a:solidFill>
              </a:rPr>
              <a:t>Afterward they take up stones to cast at Jesus because He said, </a:t>
            </a:r>
            <a:br>
              <a:rPr lang="en-US" sz="2000" dirty="0">
                <a:solidFill>
                  <a:schemeClr val="tx1"/>
                </a:solidFill>
              </a:rPr>
            </a:br>
            <a:r>
              <a:rPr lang="en-US" sz="2000" i="1" dirty="0">
                <a:solidFill>
                  <a:schemeClr val="tx1"/>
                </a:solidFill>
              </a:rPr>
              <a:t>“I am.”</a:t>
            </a:r>
            <a:r>
              <a:rPr lang="en-US" sz="2000" dirty="0">
                <a:solidFill>
                  <a:schemeClr val="tx1"/>
                </a:solidFill>
              </a:rPr>
              <a:t> (John 8:58)</a:t>
            </a:r>
          </a:p>
        </p:txBody>
      </p:sp>
      <p:sp>
        <p:nvSpPr>
          <p:cNvPr id="8" name="Title 1">
            <a:extLst>
              <a:ext uri="{FF2B5EF4-FFF2-40B4-BE49-F238E27FC236}">
                <a16:creationId xmlns:a16="http://schemas.microsoft.com/office/drawing/2014/main" id="{B110AA87-7DCA-4030-B891-EC4799395434}"/>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3430348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1F64F5-BDB8-415A-97B0-B18E9A9DE956}"/>
              </a:ext>
            </a:extLst>
          </p:cNvPr>
          <p:cNvSpPr>
            <a:spLocks noGrp="1"/>
          </p:cNvSpPr>
          <p:nvPr>
            <p:ph idx="1"/>
          </p:nvPr>
        </p:nvSpPr>
        <p:spPr>
          <a:xfrm>
            <a:off x="1028699" y="1666874"/>
            <a:ext cx="7743826" cy="2072042"/>
          </a:xfrm>
        </p:spPr>
        <p:txBody>
          <a:bodyPr>
            <a:spAutoFit/>
          </a:bodyPr>
          <a:lstStyle/>
          <a:p>
            <a:pPr marL="109728" indent="0">
              <a:buNone/>
            </a:pPr>
            <a:r>
              <a:rPr lang="en-US" sz="2400" dirty="0">
                <a:solidFill>
                  <a:schemeClr val="tx1"/>
                </a:solidFill>
              </a:rPr>
              <a:t>8:1-2 – According to the account in Luke, Jesus spent His final week in Jerusalem teaching in the temple during the day and camping on the Mount of Olives at night. (Luke 22:37-39)</a:t>
            </a:r>
          </a:p>
          <a:p>
            <a:r>
              <a:rPr lang="en-US" sz="2400" dirty="0">
                <a:solidFill>
                  <a:schemeClr val="tx1"/>
                </a:solidFill>
              </a:rPr>
              <a:t>Jesus drew a large crowd: </a:t>
            </a:r>
            <a:r>
              <a:rPr lang="en-US" sz="3200" i="1" dirty="0">
                <a:solidFill>
                  <a:schemeClr val="tx1"/>
                </a:solidFill>
              </a:rPr>
              <a:t>“all the people.”</a:t>
            </a:r>
            <a:endParaRPr lang="en-US" sz="2400" i="1" dirty="0">
              <a:solidFill>
                <a:schemeClr val="tx1"/>
              </a:solidFill>
            </a:endParaRPr>
          </a:p>
        </p:txBody>
      </p:sp>
      <p:sp>
        <p:nvSpPr>
          <p:cNvPr id="3" name="Slide Number Placeholder 2">
            <a:extLst>
              <a:ext uri="{FF2B5EF4-FFF2-40B4-BE49-F238E27FC236}">
                <a16:creationId xmlns:a16="http://schemas.microsoft.com/office/drawing/2014/main" id="{3D787029-1C71-4035-8121-9C7B65E78B77}"/>
              </a:ext>
            </a:extLst>
          </p:cNvPr>
          <p:cNvSpPr>
            <a:spLocks noGrp="1"/>
          </p:cNvSpPr>
          <p:nvPr>
            <p:ph type="sldNum" sz="quarter" idx="12"/>
          </p:nvPr>
        </p:nvSpPr>
        <p:spPr/>
        <p:txBody>
          <a:bodyPr/>
          <a:lstStyle/>
          <a:p>
            <a:fld id="{CBBBBBB4-4022-427B-9D6F-D8642599F705}" type="slidenum">
              <a:rPr lang="en-US" smtClean="0">
                <a:solidFill>
                  <a:prstClr val="black"/>
                </a:solidFill>
              </a:rPr>
              <a:pPr/>
              <a:t>9</a:t>
            </a:fld>
            <a:endParaRPr lang="en-US">
              <a:solidFill>
                <a:prstClr val="black"/>
              </a:solidFill>
            </a:endParaRPr>
          </a:p>
        </p:txBody>
      </p:sp>
      <p:sp>
        <p:nvSpPr>
          <p:cNvPr id="7" name="Title 1">
            <a:extLst>
              <a:ext uri="{FF2B5EF4-FFF2-40B4-BE49-F238E27FC236}">
                <a16:creationId xmlns:a16="http://schemas.microsoft.com/office/drawing/2014/main" id="{2A49452F-4C45-412B-8315-882B312255C0}"/>
              </a:ext>
            </a:extLst>
          </p:cNvPr>
          <p:cNvSpPr>
            <a:spLocks noGrp="1"/>
          </p:cNvSpPr>
          <p:nvPr>
            <p:ph type="title"/>
          </p:nvPr>
        </p:nvSpPr>
        <p:spPr>
          <a:xfrm>
            <a:off x="802451" y="371769"/>
            <a:ext cx="7568545" cy="1078500"/>
          </a:xfrm>
        </p:spPr>
        <p:txBody>
          <a:bodyPr wrap="square">
            <a:spAutoFit/>
          </a:bodyPr>
          <a:lstStyle/>
          <a:p>
            <a:r>
              <a:rPr lang="en-US" dirty="0">
                <a:solidFill>
                  <a:schemeClr val="tx1"/>
                </a:solidFill>
              </a:rPr>
              <a:t>Jesus and the Woman Taken In Adultery John 8:1-11</a:t>
            </a:r>
          </a:p>
        </p:txBody>
      </p:sp>
    </p:spTree>
    <p:extLst>
      <p:ext uri="{BB962C8B-B14F-4D97-AF65-F5344CB8AC3E}">
        <p14:creationId xmlns:p14="http://schemas.microsoft.com/office/powerpoint/2010/main" val="1741175009"/>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511</TotalTime>
  <Words>2069</Words>
  <Application>Microsoft Office PowerPoint</Application>
  <PresentationFormat>On-screen Show (4:3)</PresentationFormat>
  <Paragraphs>110</Paragraphs>
  <Slides>17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Franklin Gothic Book</vt:lpstr>
      <vt:lpstr>Impact</vt:lpstr>
      <vt:lpstr>TimesNewRomanPSMT</vt:lpstr>
      <vt:lpstr>Crop</vt:lpstr>
      <vt:lpstr>Lesson 13: In Jerusalem For the Feast</vt:lpstr>
      <vt:lpstr>The woman caught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lpstr>Jesus and the Woman Taken In Adultery John 8:1-11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Woman Taken In Adultery</dc:title>
  <dc:creator>mgalloway2715@gmail.com</dc:creator>
  <cp:lastModifiedBy>Richard Lidh</cp:lastModifiedBy>
  <cp:revision>38</cp:revision>
  <cp:lastPrinted>2020-12-24T05:59:36Z</cp:lastPrinted>
  <dcterms:created xsi:type="dcterms:W3CDTF">2020-12-17T23:50:02Z</dcterms:created>
  <dcterms:modified xsi:type="dcterms:W3CDTF">2020-12-24T05:59:39Z</dcterms:modified>
</cp:coreProperties>
</file>